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8" r:id="rId3"/>
    <p:sldId id="287" r:id="rId4"/>
    <p:sldId id="289" r:id="rId5"/>
    <p:sldId id="290" r:id="rId6"/>
    <p:sldId id="291" r:id="rId7"/>
    <p:sldId id="292" r:id="rId8"/>
  </p:sldIdLst>
  <p:sldSz cx="12192000" cy="6858000"/>
  <p:notesSz cx="6858000" cy="9144000"/>
  <p:embeddedFontLst>
    <p:embeddedFont>
      <p:font typeface="Pretendard" panose="020B0600000101010101" charset="-127"/>
      <p:regular r:id="rId9"/>
      <p:bold r:id="rId10"/>
    </p:embeddedFont>
    <p:embeddedFont>
      <p:font typeface="Pretendard Black" panose="020B0600000101010101" charset="-127"/>
      <p:bold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Pretendard SemiBold" panose="020B0600000101010101" charset="-127"/>
      <p:bold r:id="rId14"/>
    </p:embeddedFont>
    <p:embeddedFont>
      <p:font typeface="Pretendard ExtraBold" panose="020B0600000101010101" charset="-127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DCE2"/>
    <a:srgbClr val="97E5E9"/>
    <a:srgbClr val="FF9999"/>
    <a:srgbClr val="F2F2F2"/>
    <a:srgbClr val="95CCF6"/>
    <a:srgbClr val="33CC33"/>
    <a:srgbClr val="FFCC66"/>
    <a:srgbClr val="FFCC00"/>
    <a:srgbClr val="FF9933"/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2" autoAdjust="0"/>
    <p:restoredTop sz="95320" autoAdjust="0"/>
  </p:normalViewPr>
  <p:slideViewPr>
    <p:cSldViewPr snapToGrid="0">
      <p:cViewPr varScale="1">
        <p:scale>
          <a:sx n="56" d="100"/>
          <a:sy n="56" d="100"/>
        </p:scale>
        <p:origin x="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335F-08D5-48EE-90FA-B677369548D5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913FD-8F6C-4666-A67D-68770FDD5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06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335F-08D5-48EE-90FA-B677369548D5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913FD-8F6C-4666-A67D-68770FDD5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179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335F-08D5-48EE-90FA-B677369548D5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913FD-8F6C-4666-A67D-68770FDD5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03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335F-08D5-48EE-90FA-B677369548D5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913FD-8F6C-4666-A67D-68770FDD5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03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335F-08D5-48EE-90FA-B677369548D5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913FD-8F6C-4666-A67D-68770FDD5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04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335F-08D5-48EE-90FA-B677369548D5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913FD-8F6C-4666-A67D-68770FDD5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934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335F-08D5-48EE-90FA-B677369548D5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913FD-8F6C-4666-A67D-68770FDD5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51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335F-08D5-48EE-90FA-B677369548D5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913FD-8F6C-4666-A67D-68770FDD5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63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335F-08D5-48EE-90FA-B677369548D5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913FD-8F6C-4666-A67D-68770FDD5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779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335F-08D5-48EE-90FA-B677369548D5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913FD-8F6C-4666-A67D-68770FDD5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355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335F-08D5-48EE-90FA-B677369548D5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913FD-8F6C-4666-A67D-68770FDD5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05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1335F-08D5-48EE-90FA-B677369548D5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913FD-8F6C-4666-A67D-68770FDD5A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6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7CECB7"/>
              </a:gs>
              <a:gs pos="100000">
                <a:srgbClr val="60B3F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14475" y="1482850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SSAFY 5</a:t>
            </a:r>
            <a:r>
              <a:rPr lang="en-US" altLang="ko-KR" sz="1800" baseline="300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th</a:t>
            </a:r>
            <a:r>
              <a:rPr lang="en-US" altLang="ko-KR" sz="18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18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특화 프로젝트 최종</a:t>
            </a:r>
            <a:r>
              <a:rPr lang="en-US" altLang="ko-KR" sz="18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18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평가</a:t>
            </a:r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  <a:t/>
            </a:r>
            <a:b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</a:rPr>
            </a:br>
            <a:r>
              <a:rPr lang="en-US" altLang="ko-KR" sz="7200" dirty="0" smtClean="0">
                <a:solidFill>
                  <a:schemeClr val="bg1"/>
                </a:solidFill>
                <a:effectLst>
                  <a:outerShdw blurRad="254000" dist="50800" dir="5400000" algn="ctr" rotWithShape="0">
                    <a:schemeClr val="tx1">
                      <a:lumMod val="65000"/>
                      <a:lumOff val="35000"/>
                      <a:alpha val="54000"/>
                    </a:schemeClr>
                  </a:outerShdw>
                </a:effectLst>
                <a:latin typeface="Pretendard Black" panose="02000A03000000020004" pitchFamily="50" charset="-127"/>
                <a:ea typeface="Pretendard Black" panose="02000A03000000020004" pitchFamily="50" charset="-127"/>
              </a:rPr>
              <a:t>SSAVIS</a:t>
            </a:r>
            <a:endParaRPr lang="ko-KR" altLang="en-US" sz="7200" dirty="0">
              <a:solidFill>
                <a:schemeClr val="bg1"/>
              </a:solidFill>
              <a:effectLst>
                <a:outerShdw blurRad="254000" dist="50800" dir="5400000" algn="ctr" rotWithShape="0">
                  <a:schemeClr val="tx1">
                    <a:lumMod val="65000"/>
                    <a:lumOff val="35000"/>
                    <a:alpha val="54000"/>
                  </a:schemeClr>
                </a:outerShdw>
              </a:effectLst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42171"/>
            <a:ext cx="9144000" cy="1358530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대전 </a:t>
            </a:r>
            <a:r>
              <a:rPr lang="en-US" altLang="ko-KR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r>
              <a:rPr lang="ko-KR" altLang="en-US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반 </a:t>
            </a:r>
            <a:r>
              <a:rPr lang="en-US" altLang="ko-KR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r>
              <a:rPr lang="ko-KR" altLang="en-US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팀</a:t>
            </a:r>
            <a:r>
              <a:rPr lang="ko-KR" altLang="en-US" sz="20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2000" dirty="0" err="1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터틀목</a:t>
            </a:r>
            <a:r>
              <a:rPr lang="ko-KR" altLang="en-US" sz="20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endParaRPr lang="en-US" altLang="ko-KR" sz="2000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algn="r"/>
            <a:r>
              <a:rPr lang="ko-KR" altLang="en-US" sz="14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이수정</a:t>
            </a:r>
            <a:r>
              <a:rPr lang="en-US" altLang="ko-KR" sz="14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1 </a:t>
            </a:r>
            <a:r>
              <a:rPr lang="ko-KR" altLang="en-US" sz="14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배현우 김정운 유성호</a:t>
            </a:r>
            <a:endParaRPr lang="ko-KR" altLang="en-US" sz="1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14475" y="4056310"/>
            <a:ext cx="91535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7760" y="4050571"/>
            <a:ext cx="91535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88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7CECB7"/>
              </a:gs>
              <a:gs pos="100000">
                <a:srgbClr val="60B3F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14475" y="1482850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4800" dirty="0" smtClean="0">
                <a:solidFill>
                  <a:schemeClr val="bg1"/>
                </a:solidFill>
                <a:effectLst>
                  <a:outerShdw blurRad="254000" dist="50800" dir="5400000" algn="ctr" rotWithShape="0">
                    <a:schemeClr val="tx1">
                      <a:lumMod val="65000"/>
                      <a:lumOff val="35000"/>
                      <a:alpha val="54000"/>
                    </a:schemeClr>
                  </a:out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#</a:t>
            </a:r>
            <a:r>
              <a:rPr lang="ko-KR" altLang="en-US" sz="4800" dirty="0" smtClean="0">
                <a:solidFill>
                  <a:schemeClr val="bg1"/>
                </a:solidFill>
                <a:effectLst>
                  <a:outerShdw blurRad="254000" dist="50800" dir="5400000" algn="ctr" rotWithShape="0">
                    <a:schemeClr val="tx1">
                      <a:lumMod val="65000"/>
                      <a:lumOff val="35000"/>
                      <a:alpha val="54000"/>
                    </a:schemeClr>
                  </a:outerShdw>
                </a:effectLst>
                <a:latin typeface="Pretendard ExtraBold" panose="02000903000000020004" pitchFamily="50" charset="-127"/>
                <a:ea typeface="Pretendard ExtraBold" panose="02000903000000020004" pitchFamily="50" charset="-127"/>
              </a:rPr>
              <a:t>테스트 시나리오</a:t>
            </a:r>
            <a:endParaRPr lang="ko-KR" altLang="en-US" sz="4800" dirty="0">
              <a:solidFill>
                <a:schemeClr val="bg1"/>
              </a:solidFill>
              <a:effectLst>
                <a:outerShdw blurRad="254000" dist="50800" dir="5400000" algn="ctr" rotWithShape="0">
                  <a:schemeClr val="tx1">
                    <a:lumMod val="65000"/>
                    <a:lumOff val="35000"/>
                    <a:alpha val="54000"/>
                  </a:schemeClr>
                </a:outerShdw>
              </a:effectLst>
              <a:latin typeface="Pretendard ExtraBold" panose="02000903000000020004" pitchFamily="50" charset="-127"/>
              <a:ea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09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862" y="1598149"/>
            <a:ext cx="2372199" cy="465137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47849" y="365126"/>
            <a:ext cx="9953626" cy="1187450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solidFill>
                  <a:srgbClr val="74DDE2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</a:rPr>
              <a:t>기능 소개</a:t>
            </a:r>
            <a:endParaRPr lang="ko-KR" altLang="en-US" sz="4000" dirty="0">
              <a:solidFill>
                <a:srgbClr val="74DDE2"/>
              </a:solidFill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400175" cy="6858000"/>
          </a:xfrm>
          <a:prstGeom prst="rect">
            <a:avLst/>
          </a:prstGeom>
          <a:gradFill>
            <a:gsLst>
              <a:gs pos="0">
                <a:srgbClr val="7CECB7"/>
              </a:gs>
              <a:gs pos="100000">
                <a:srgbClr val="60B3F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01CC9-6B77-47D5-8BAE-075FAAFDD9E4}"/>
              </a:ext>
            </a:extLst>
          </p:cNvPr>
          <p:cNvSpPr txBox="1"/>
          <p:nvPr/>
        </p:nvSpPr>
        <p:spPr>
          <a:xfrm>
            <a:off x="1847849" y="250827"/>
            <a:ext cx="24697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1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–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서비스 소개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920227" y="3879147"/>
            <a:ext cx="656544" cy="656132"/>
          </a:xfrm>
          <a:prstGeom prst="roundRect">
            <a:avLst/>
          </a:prstGeom>
          <a:solidFill>
            <a:srgbClr val="75DEE0">
              <a:alpha val="40000"/>
            </a:srgbClr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759489" y="3879147"/>
            <a:ext cx="656544" cy="656132"/>
          </a:xfrm>
          <a:prstGeom prst="roundRect">
            <a:avLst/>
          </a:prstGeom>
          <a:solidFill>
            <a:srgbClr val="75DEE0">
              <a:alpha val="40000"/>
            </a:srgbClr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920227" y="4713480"/>
            <a:ext cx="656544" cy="656132"/>
          </a:xfrm>
          <a:prstGeom prst="roundRect">
            <a:avLst/>
          </a:prstGeom>
          <a:solidFill>
            <a:srgbClr val="75DEE0">
              <a:alpha val="40000"/>
            </a:srgbClr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759489" y="4713480"/>
            <a:ext cx="656544" cy="656132"/>
          </a:xfrm>
          <a:prstGeom prst="roundRect">
            <a:avLst/>
          </a:prstGeom>
          <a:solidFill>
            <a:srgbClr val="75DEE0">
              <a:alpha val="40000"/>
            </a:srgbClr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253236" y="1891746"/>
            <a:ext cx="285210" cy="285030"/>
          </a:xfrm>
          <a:prstGeom prst="round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885058" y="2453737"/>
            <a:ext cx="1572115" cy="656132"/>
          </a:xfrm>
          <a:prstGeom prst="roundRect">
            <a:avLst/>
          </a:prstGeom>
          <a:solidFill>
            <a:srgbClr val="75DEE0">
              <a:alpha val="40000"/>
            </a:srgbClr>
          </a:solidFill>
          <a:ln w="28575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47849" y="2498514"/>
            <a:ext cx="29990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사용자 모드 설정</a:t>
            </a:r>
            <a:endParaRPr lang="en-US" altLang="ko-K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모드 설정 등록으로</a:t>
            </a:r>
            <a:endParaRPr lang="en-US" altLang="ko-K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가전 제어를 한번에</a:t>
            </a:r>
            <a:r>
              <a:rPr lang="en-US" altLang="ko-K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!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90529" y="3710215"/>
            <a:ext cx="29990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청소 기능</a:t>
            </a:r>
            <a:endParaRPr lang="en-US" altLang="ko-K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전체 청소</a:t>
            </a:r>
            <a:r>
              <a:rPr lang="en-US" altLang="ko-K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부분 청소로</a:t>
            </a:r>
            <a:endParaRPr lang="en-US" altLang="ko-K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원하는 구역을 깨끗하게</a:t>
            </a:r>
            <a:r>
              <a:rPr lang="en-US" altLang="ko-K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!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890529" y="4921916"/>
            <a:ext cx="299904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분실물 기능</a:t>
            </a:r>
            <a:endParaRPr lang="en-US" altLang="ko-K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바닥에 떨어진 소지품</a:t>
            </a:r>
            <a:r>
              <a:rPr lang="en-US" altLang="ko-K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*</a:t>
            </a:r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을</a:t>
            </a:r>
            <a:endParaRPr lang="en-US" altLang="ko-K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기록하고 찾기 기능까지</a:t>
            </a:r>
            <a:r>
              <a:rPr lang="en-US" altLang="ko-K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!</a:t>
            </a:r>
          </a:p>
          <a:p>
            <a:r>
              <a:rPr lang="en-US" altLang="ko-KR" sz="1400" spc="-150" dirty="0" smtClean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( * </a:t>
            </a:r>
            <a:r>
              <a:rPr lang="ko-KR" altLang="en-US" sz="1400" spc="-150" dirty="0" smtClean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지갑 </a:t>
            </a:r>
            <a:r>
              <a:rPr lang="en-US" altLang="ko-KR" sz="1400" spc="-150" dirty="0" smtClean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/ </a:t>
            </a:r>
            <a:r>
              <a:rPr lang="ko-KR" altLang="en-US" sz="1400" spc="-150" dirty="0" smtClean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열쇠 </a:t>
            </a:r>
            <a:r>
              <a:rPr lang="en-US" altLang="ko-KR" sz="1400" spc="-150" dirty="0" smtClean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/ </a:t>
            </a:r>
            <a:r>
              <a:rPr lang="ko-KR" altLang="en-US" sz="1400" spc="-150" dirty="0" err="1" smtClean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리모콘</a:t>
            </a:r>
            <a:r>
              <a:rPr lang="ko-KR" altLang="en-US" sz="1400" spc="-150" dirty="0" smtClean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sz="1400" spc="-150" dirty="0" smtClean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/ </a:t>
            </a:r>
            <a:r>
              <a:rPr lang="ko-KR" altLang="en-US" sz="1400" spc="-150" dirty="0" smtClean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가방 </a:t>
            </a:r>
            <a:r>
              <a:rPr lang="en-US" altLang="ko-KR" sz="1400" spc="-150" dirty="0" smtClean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lang="en-US" altLang="ko-KR" sz="1400" spc="-150" dirty="0">
              <a:solidFill>
                <a:schemeClr val="bg1">
                  <a:lumMod val="6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392942" y="3708786"/>
            <a:ext cx="29990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가전 제어 기능</a:t>
            </a:r>
            <a:endParaRPr lang="en-US" altLang="ko-K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멀리 있어도</a:t>
            </a:r>
            <a:r>
              <a:rPr lang="en-US" altLang="ko-K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어플</a:t>
            </a:r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하나로</a:t>
            </a:r>
            <a:endParaRPr lang="en-US" altLang="ko-K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쉽게 조명</a:t>
            </a:r>
            <a:r>
              <a:rPr lang="en-US" altLang="ko-K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/</a:t>
            </a:r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가전 끄기</a:t>
            </a:r>
            <a:r>
              <a:rPr lang="en-US" altLang="ko-K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!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9392942" y="4921916"/>
            <a:ext cx="31637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</a:rPr>
              <a:t>침입 관리 기능</a:t>
            </a:r>
            <a:endParaRPr lang="en-US" altLang="ko-KR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외출 시 침입자가 발생했다면</a:t>
            </a:r>
            <a:r>
              <a:rPr lang="en-US" altLang="ko-K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?</a:t>
            </a:r>
          </a:p>
          <a:p>
            <a:r>
              <a:rPr lang="ko-KR" altLang="en-US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침입 관리 기록으로 확인하기</a:t>
            </a:r>
            <a:r>
              <a:rPr lang="en-US" altLang="ko-KR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!</a:t>
            </a:r>
            <a:endParaRPr lang="en-US" altLang="ko-KR" spc="-15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270531" y="1838222"/>
            <a:ext cx="2999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다크모드도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있어요</a:t>
            </a:r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! 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🌙</a:t>
            </a:r>
            <a:endParaRPr lang="en-US" altLang="ko-KR" sz="1600" spc="-15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 flipH="1">
            <a:off x="4010588" y="2781803"/>
            <a:ext cx="173208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4023534" y="3935410"/>
            <a:ext cx="173208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4023534" y="5116510"/>
            <a:ext cx="173208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H="1">
            <a:off x="7538446" y="2034261"/>
            <a:ext cx="173208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H="1">
            <a:off x="7538445" y="3923900"/>
            <a:ext cx="173208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>
            <a:off x="7538445" y="5116510"/>
            <a:ext cx="173208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61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47849" y="365126"/>
            <a:ext cx="9953626" cy="1187450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solidFill>
                  <a:srgbClr val="74DDE2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</a:rPr>
              <a:t>청소 기능</a:t>
            </a:r>
            <a:endParaRPr lang="ko-KR" altLang="en-US" sz="4000" dirty="0">
              <a:solidFill>
                <a:srgbClr val="74DDE2"/>
              </a:solidFill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400175" cy="6858000"/>
          </a:xfrm>
          <a:prstGeom prst="rect">
            <a:avLst/>
          </a:prstGeom>
          <a:gradFill>
            <a:gsLst>
              <a:gs pos="0">
                <a:srgbClr val="7CECB7"/>
              </a:gs>
              <a:gs pos="100000">
                <a:srgbClr val="60B3F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698" y="1512761"/>
            <a:ext cx="2029067" cy="43936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420" y="435058"/>
            <a:ext cx="1316535" cy="284903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934" y="1485808"/>
            <a:ext cx="2027073" cy="4386671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V="1">
            <a:off x="4146618" y="3654025"/>
            <a:ext cx="711196" cy="3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420" y="3354027"/>
            <a:ext cx="1316535" cy="2849037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 flipV="1">
            <a:off x="7276578" y="2719919"/>
            <a:ext cx="1566012" cy="768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7276578" y="3479962"/>
            <a:ext cx="1549129" cy="76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20205229">
            <a:off x="7450376" y="2663817"/>
            <a:ext cx="2013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부분 청소</a:t>
            </a:r>
            <a:endParaRPr lang="ko-KR" altLang="en-US" sz="1100" dirty="0"/>
          </a:p>
        </p:txBody>
      </p:sp>
      <p:sp>
        <p:nvSpPr>
          <p:cNvPr id="32" name="TextBox 31"/>
          <p:cNvSpPr txBox="1"/>
          <p:nvPr/>
        </p:nvSpPr>
        <p:spPr>
          <a:xfrm rot="1721553">
            <a:off x="7350994" y="3974111"/>
            <a:ext cx="14002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모든 방 청소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09362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47849" y="365126"/>
            <a:ext cx="9953626" cy="1187450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solidFill>
                  <a:srgbClr val="74DDE2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</a:rPr>
              <a:t>가전 제어 기능</a:t>
            </a:r>
            <a:endParaRPr lang="ko-KR" altLang="en-US" sz="4000" dirty="0">
              <a:solidFill>
                <a:srgbClr val="74DDE2"/>
              </a:solidFill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400175" cy="6858000"/>
          </a:xfrm>
          <a:prstGeom prst="rect">
            <a:avLst/>
          </a:prstGeom>
          <a:gradFill>
            <a:gsLst>
              <a:gs pos="0">
                <a:srgbClr val="7CECB7"/>
              </a:gs>
              <a:gs pos="100000">
                <a:srgbClr val="60B3F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3901644" y="3654025"/>
            <a:ext cx="711196" cy="3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7103937" y="3641158"/>
            <a:ext cx="1564202" cy="12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25254" y="3263354"/>
            <a:ext cx="2013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원하는 방의 가전을 제어</a:t>
            </a:r>
            <a:endParaRPr lang="ko-KR" altLang="en-US" sz="11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81" y="1555296"/>
            <a:ext cx="2038364" cy="42036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527" y="1552575"/>
            <a:ext cx="2029336" cy="42063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940" y="1552575"/>
            <a:ext cx="2171252" cy="42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8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47849" y="365126"/>
            <a:ext cx="9953626" cy="1187450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solidFill>
                  <a:srgbClr val="74DDE2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</a:rPr>
              <a:t>분실물 관리 기능</a:t>
            </a:r>
            <a:endParaRPr lang="ko-KR" altLang="en-US" sz="4000" dirty="0">
              <a:solidFill>
                <a:srgbClr val="74DDE2"/>
              </a:solidFill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400175" cy="6858000"/>
          </a:xfrm>
          <a:prstGeom prst="rect">
            <a:avLst/>
          </a:prstGeom>
          <a:gradFill>
            <a:gsLst>
              <a:gs pos="0">
                <a:srgbClr val="7CECB7"/>
              </a:gs>
              <a:gs pos="100000">
                <a:srgbClr val="60B3F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3901644" y="3654025"/>
            <a:ext cx="711196" cy="3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7392780" y="3644294"/>
            <a:ext cx="1054877" cy="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34761" y="3245769"/>
            <a:ext cx="2013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분실물 리스트 확인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14" y="1552575"/>
            <a:ext cx="2000244" cy="43311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02" y="1552575"/>
            <a:ext cx="2380759" cy="433119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956" y="1552575"/>
            <a:ext cx="1995400" cy="431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92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47849" y="365126"/>
            <a:ext cx="9953626" cy="1187450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solidFill>
                  <a:srgbClr val="74DDE2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</a:rPr>
              <a:t>침입 관리 기능</a:t>
            </a:r>
            <a:endParaRPr lang="ko-KR" altLang="en-US" sz="4000" dirty="0">
              <a:solidFill>
                <a:srgbClr val="74DDE2"/>
              </a:solidFill>
              <a:latin typeface="Pretendard Black" panose="02000A03000000020004" pitchFamily="50" charset="-127"/>
              <a:ea typeface="Pretendard Black" panose="02000A0300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400175" cy="6858000"/>
          </a:xfrm>
          <a:prstGeom prst="rect">
            <a:avLst/>
          </a:prstGeom>
          <a:gradFill>
            <a:gsLst>
              <a:gs pos="0">
                <a:srgbClr val="7CECB7"/>
              </a:gs>
              <a:gs pos="100000">
                <a:srgbClr val="60B3F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3901644" y="3654025"/>
            <a:ext cx="711196" cy="3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7392780" y="3644294"/>
            <a:ext cx="1054877" cy="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34761" y="3245769"/>
            <a:ext cx="2013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침입자 목록 확인</a:t>
            </a:r>
            <a:endParaRPr lang="ko-KR" altLang="en-US" sz="11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45" y="1660849"/>
            <a:ext cx="1995400" cy="43181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110" y="1660849"/>
            <a:ext cx="1995400" cy="43181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580" y="1660849"/>
            <a:ext cx="1995400" cy="431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3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2743</TotalTime>
  <Words>127</Words>
  <Application>Microsoft Office PowerPoint</Application>
  <PresentationFormat>와이드스크린</PresentationFormat>
  <Paragraphs>32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Pretendard</vt:lpstr>
      <vt:lpstr>Pretendard Black</vt:lpstr>
      <vt:lpstr>맑은 고딕</vt:lpstr>
      <vt:lpstr>Arial</vt:lpstr>
      <vt:lpstr>Pretendard SemiBold</vt:lpstr>
      <vt:lpstr>Pretendard ExtraBold</vt:lpstr>
      <vt:lpstr>Office 테마</vt:lpstr>
      <vt:lpstr>SSAFY 5th 특화 프로젝트 최종 평가 SSAVIS</vt:lpstr>
      <vt:lpstr>#테스트 시나리오</vt:lpstr>
      <vt:lpstr>기능 소개</vt:lpstr>
      <vt:lpstr>청소 기능</vt:lpstr>
      <vt:lpstr>가전 제어 기능</vt:lpstr>
      <vt:lpstr>분실물 관리 기능</vt:lpstr>
      <vt:lpstr>침입 관리 기능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SSAFY 5th 특화 프로젝트 Sub 2 평가 SSAVIS</dc:title>
  <dc:creator>multicampus</dc:creator>
  <cp:lastModifiedBy>multicampus</cp:lastModifiedBy>
  <cp:revision>121</cp:revision>
  <dcterms:created xsi:type="dcterms:W3CDTF">2021-09-16T04:05:32Z</dcterms:created>
  <dcterms:modified xsi:type="dcterms:W3CDTF">2021-10-08T00:53:32Z</dcterms:modified>
</cp:coreProperties>
</file>